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306" r:id="rId4"/>
    <p:sldId id="301" r:id="rId5"/>
    <p:sldId id="302" r:id="rId6"/>
    <p:sldId id="305" r:id="rId7"/>
    <p:sldId id="300" r:id="rId8"/>
    <p:sldId id="303" r:id="rId9"/>
    <p:sldId id="304" r:id="rId10"/>
    <p:sldId id="292" r:id="rId11"/>
    <p:sldId id="383" r:id="rId12"/>
    <p:sldId id="382" r:id="rId13"/>
    <p:sldId id="377" r:id="rId14"/>
    <p:sldId id="379" r:id="rId15"/>
    <p:sldId id="402" r:id="rId16"/>
    <p:sldId id="403" r:id="rId17"/>
    <p:sldId id="378" r:id="rId18"/>
    <p:sldId id="3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ED724C-7350-4CE8-AAAB-EBC7E826D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2CA4CEB-17D5-4496-BFD6-057A27BAA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3B63C9-5E53-46C2-BC86-EA392DFF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6DB431B-384D-40CF-8464-CAE4D5E5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0E6A16-07E0-4766-98D7-A60E68F0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6955ECE-D90F-4205-B827-FACBB264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ED9CC9A-4B93-4469-94A1-4C890469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8D5EC2-7498-4549-BE52-B952E9D1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9478DC-3D32-42F3-9808-453F6492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947624-8597-46B3-9BCE-3C156E6A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641CD6-243D-47DD-88EF-D427F828A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23D2BEC-22F4-4794-9F18-E182C0582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4BA3C4-5FF7-4579-B497-1B48BC88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C64969-B073-44B2-8812-6DC1FBBC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76B1AD-BCC2-4479-BED2-3699B422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876007-31D1-44E2-864F-30DA2012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447808-C085-46F9-9883-0153C4D28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A1E1FF-8764-4857-BC49-4A35901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1B51E99-3942-401E-B9ED-9A5339B3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122DFD-038C-4479-A9AE-7F4193F4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604B70-0C4A-4CA8-8AB1-72201BE2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9B4C245-33E0-4429-B28C-C7A93D01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8E938DB-324D-467D-96E9-C07E510B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E4C972C-9E47-40E1-B8CB-B0AD2058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0F583CC-8F59-418E-9FD8-432513A3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5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BBAB264-A7B3-40B3-850F-806D6695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AB19D1-1415-41AC-9821-0FCB2315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5980DA-150F-4099-90C1-266B8FED1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186D7B3-9324-4BF8-8636-A3DD1C9E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4FB888-753D-4D87-81E4-FFBC42FA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32431FC-DCFB-4FB4-972C-ED88851A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8E595B-545A-4CE3-8897-73AE15F8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62373BE-0405-4AE5-803D-D9BA02D0F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F4403C5-E915-48C6-991C-06FCE039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CF9734-CEDA-4AFC-B490-9AC1F7650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F0B7D76-E49C-4352-9291-D6E204328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7B03327-EEC7-4395-832A-D69CD1E3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D221AD1-0E54-44DF-A3FD-0AAA0220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FD5AC12-3276-4A64-A6BD-921EED7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3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3C1ED6-D535-4214-B881-6366EBA6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A7A49B0-33A3-41BC-B106-67F083A9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74BC612-E81A-49BA-88F3-088BFCF7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F9F156-96C2-4367-B044-9AE50B20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1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7129BA0-4028-42A4-9177-4B818B52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8FF19F0-B7E8-4175-B899-A27C1A4D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F45C2A-84E5-4627-BE68-A00A700C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A20652-7535-4A57-9C9E-3A828677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B6842-4841-43C4-946A-FD425E31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40600F1-C03A-4640-840E-0C4D4B507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9FCCE99-34A7-4D8F-A236-C3287024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C7BBF0-2469-439E-8C45-A3CDF891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C94B75-BC98-4917-919A-258585C3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440F97F-62E3-4911-98CF-37A18459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9859350-7F30-4A99-940D-8763DA18C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CA65991-88FF-400B-884A-678E5A3D1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193A3B5-AD09-4632-9AA6-9086329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A35814-8B70-4EE8-AB22-7C713464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3709ED8-D57D-465B-945B-B67A1FE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32A2D65-EF23-47BD-9CAA-D5C5B5B3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B58FF0E-401E-4EB9-B328-A307D4DC4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CD83C3-DE6A-497D-B02B-36A2E6892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BB589C-9A45-4E40-969A-DA955B9EF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DFC430-CE3B-4FD2-AB7D-457B9130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big-data-applications-revolutionizing-various-domain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nkinfosecurity.com/gao-assesses-iot-cybersecurity-other-risks-a-9926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rthaber.com/haber/turkiye/meteorolojiden-saganak-yagis-uyarisi-211683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761924F-0E92-4354-A7B4-F8CC6218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270" y="912379"/>
            <a:ext cx="6026551" cy="4484915"/>
          </a:xfrm>
        </p:spPr>
        <p:txBody>
          <a:bodyPr>
            <a:normAutofit fontScale="90000"/>
          </a:bodyPr>
          <a:lstStyle/>
          <a:p>
            <a: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makine öğrenmesi?</a:t>
            </a:r>
            <a:b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b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Yeni çağın petrolü: veri</a:t>
            </a:r>
            <a:endParaRPr lang="en-US" sz="66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3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037E2FE-741D-4F27-91E8-E1CD2520EA93}"/>
              </a:ext>
            </a:extLst>
          </p:cNvPr>
          <p:cNvSpPr/>
          <p:nvPr/>
        </p:nvSpPr>
        <p:spPr>
          <a:xfrm>
            <a:off x="1892709" y="49325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United Nations issued a</a:t>
            </a:r>
            <a:r>
              <a:rPr lang="tr-TR" dirty="0"/>
              <a:t> </a:t>
            </a:r>
            <a:r>
              <a:rPr lang="en-US" dirty="0"/>
              <a:t>report entitled</a:t>
            </a:r>
            <a:r>
              <a:rPr lang="tr-TR" dirty="0"/>
              <a:t> </a:t>
            </a:r>
            <a:r>
              <a:rPr lang="en-US" dirty="0"/>
              <a:t>Big Data for Development: Opportunities and Challenges</a:t>
            </a:r>
            <a:r>
              <a:rPr lang="tr-TR" dirty="0"/>
              <a:t> </a:t>
            </a:r>
            <a:r>
              <a:rPr lang="en-US" dirty="0"/>
              <a:t>(</a:t>
            </a:r>
            <a:r>
              <a:rPr lang="en-US" dirty="0" err="1"/>
              <a:t>Letouzé</a:t>
            </a:r>
            <a:r>
              <a:rPr lang="en-US" dirty="0"/>
              <a:t>, 2012). It aims to outline the main concerns about</a:t>
            </a:r>
            <a:r>
              <a:rPr lang="tr-TR" dirty="0"/>
              <a:t> </a:t>
            </a:r>
            <a:r>
              <a:rPr lang="en-US" dirty="0"/>
              <a:t>Big Data challenges and to foster the dialogue about how Big Data</a:t>
            </a:r>
            <a:r>
              <a:rPr lang="tr-TR" dirty="0"/>
              <a:t> </a:t>
            </a:r>
            <a:r>
              <a:rPr lang="en-US" dirty="0"/>
              <a:t>can serve the international development.</a:t>
            </a:r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0AC188-D8C9-47D0-8E96-464D54F9FBA7}"/>
              </a:ext>
            </a:extLst>
          </p:cNvPr>
          <p:cNvSpPr/>
          <p:nvPr/>
        </p:nvSpPr>
        <p:spPr>
          <a:xfrm>
            <a:off x="1130709" y="11867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Obama Administration launched Big Data</a:t>
            </a:r>
            <a:r>
              <a:rPr lang="tr-TR" dirty="0"/>
              <a:t> </a:t>
            </a:r>
            <a:r>
              <a:rPr lang="en-US" dirty="0"/>
              <a:t>Research and Development Initiative (Weiss and </a:t>
            </a:r>
            <a:r>
              <a:rPr lang="en-US" dirty="0" err="1"/>
              <a:t>Zgorski</a:t>
            </a:r>
            <a:r>
              <a:rPr lang="en-US" dirty="0"/>
              <a:t>, 2012) with a budget of 200 million. 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2C6EFF6F-34F7-42E4-B301-B4B5EF3A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52" y="753704"/>
            <a:ext cx="1771650" cy="1771650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5F25A781-2117-42F8-BF15-364182AB76C3}"/>
              </a:ext>
            </a:extLst>
          </p:cNvPr>
          <p:cNvSpPr/>
          <p:nvPr/>
        </p:nvSpPr>
        <p:spPr>
          <a:xfrm>
            <a:off x="5053780" y="3119320"/>
            <a:ext cx="537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Japan, Big Data development</a:t>
            </a:r>
            <a:r>
              <a:rPr lang="tr-TR" dirty="0"/>
              <a:t> </a:t>
            </a:r>
            <a:r>
              <a:rPr lang="en-US" dirty="0"/>
              <a:t>became one important axe of the national technological strategy</a:t>
            </a:r>
            <a:r>
              <a:rPr lang="tr-TR" dirty="0"/>
              <a:t> </a:t>
            </a:r>
            <a:r>
              <a:rPr lang="en-US" dirty="0"/>
              <a:t>in July 2012 (Chen et al., 2014b). </a:t>
            </a:r>
            <a:endParaRPr lang="tr-TR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7DC68321-31B4-43AA-848F-841D94A13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6" y="2725480"/>
            <a:ext cx="2516622" cy="1711009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B426648F-D52B-44A0-B56D-613DA51B5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76" y="4464618"/>
            <a:ext cx="2042652" cy="2042652"/>
          </a:xfrm>
          <a:prstGeom prst="rect">
            <a:avLst/>
          </a:prstGeom>
        </p:spPr>
      </p:pic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2" y="220493"/>
            <a:ext cx="5540137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Farkında Olanlar Var!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E765370-1C6A-40DA-9447-5DA311CD0396}"/>
              </a:ext>
            </a:extLst>
          </p:cNvPr>
          <p:cNvSpPr/>
          <p:nvPr/>
        </p:nvSpPr>
        <p:spPr>
          <a:xfrm>
            <a:off x="5161935" y="1474839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B78820A-87A4-40CA-BC65-22C04FC1D5D8}"/>
              </a:ext>
            </a:extLst>
          </p:cNvPr>
          <p:cNvSpPr/>
          <p:nvPr/>
        </p:nvSpPr>
        <p:spPr>
          <a:xfrm>
            <a:off x="9605679" y="3427224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EF291300-0E80-41FC-82C7-A48C02449F97}"/>
              </a:ext>
            </a:extLst>
          </p:cNvPr>
          <p:cNvSpPr/>
          <p:nvPr/>
        </p:nvSpPr>
        <p:spPr>
          <a:xfrm>
            <a:off x="7000565" y="5251518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84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1" grpId="0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6D6FB325-4317-44B2-9789-419F06E86CEE}"/>
              </a:ext>
            </a:extLst>
          </p:cNvPr>
          <p:cNvGrpSpPr/>
          <p:nvPr/>
        </p:nvGrpSpPr>
        <p:grpSpPr>
          <a:xfrm>
            <a:off x="307486" y="1999463"/>
            <a:ext cx="3922784" cy="1834948"/>
            <a:chOff x="4134607" y="1778718"/>
            <a:chExt cx="3922784" cy="1834948"/>
          </a:xfrm>
        </p:grpSpPr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4F5700D6-F0A6-46DB-B332-274BE1594AC3}"/>
                </a:ext>
              </a:extLst>
            </p:cNvPr>
            <p:cNvSpPr/>
            <p:nvPr/>
          </p:nvSpPr>
          <p:spPr>
            <a:xfrm>
              <a:off x="4268095" y="3244334"/>
              <a:ext cx="36558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b="1" dirty="0">
                  <a:solidFill>
                    <a:srgbClr val="222222"/>
                  </a:solidFill>
                  <a:latin typeface="Open-Sans"/>
                </a:rPr>
                <a:t>International Data Corporation (IDC)</a:t>
              </a:r>
              <a:endParaRPr lang="tr-TR" b="1" i="0" dirty="0">
                <a:solidFill>
                  <a:srgbClr val="222222"/>
                </a:solidFill>
                <a:effectLst/>
                <a:latin typeface="Open-Sans"/>
              </a:endParaRPr>
            </a:p>
          </p:txBody>
        </p:sp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3938670C-0761-4ADC-8822-8A0EB1DA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607" y="1778718"/>
              <a:ext cx="3922784" cy="1344171"/>
            </a:xfrm>
            <a:prstGeom prst="rect">
              <a:avLst/>
            </a:prstGeom>
          </p:spPr>
        </p:pic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53736CF2-253C-4FBD-9B2F-D7A09757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65" y="369682"/>
            <a:ext cx="7277247" cy="6190793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F49BF5F-D94B-4EE2-AE43-0266A0FE0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28" y="403467"/>
            <a:ext cx="4595777" cy="1023516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Ülkemizde Farkında </a:t>
            </a:r>
            <a:b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Olanlar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46CA467-4880-4002-BD9B-DAB1D3229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55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593" y="340242"/>
            <a:ext cx="5540137" cy="65921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Kamu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A60CD2E-22DA-4894-B4AE-48CEB184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9" y="999461"/>
            <a:ext cx="7544853" cy="3934374"/>
          </a:xfrm>
          <a:prstGeom prst="rect">
            <a:avLst/>
          </a:prstGeom>
        </p:spPr>
      </p:pic>
      <p:sp>
        <p:nvSpPr>
          <p:cNvPr id="13" name="Unvan 1">
            <a:extLst>
              <a:ext uri="{FF2B5EF4-FFF2-40B4-BE49-F238E27FC236}">
                <a16:creationId xmlns:a16="http://schemas.microsoft.com/office/drawing/2014/main" id="{C9D9EDCC-8DD2-462B-BCB7-0A2E14A3D4AC}"/>
              </a:ext>
            </a:extLst>
          </p:cNvPr>
          <p:cNvSpPr txBox="1">
            <a:spLocks/>
          </p:cNvSpPr>
          <p:nvPr/>
        </p:nvSpPr>
        <p:spPr>
          <a:xfrm>
            <a:off x="2461436" y="4933835"/>
            <a:ext cx="7651898" cy="1395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535375"/>
                </a:solidFill>
                <a:latin typeface="Roboto"/>
                <a:ea typeface="+mn-ea"/>
                <a:cs typeface="+mn-cs"/>
              </a:rPr>
              <a:t>75 konuşmacı arasında kamu sektöründen katılım yok</a:t>
            </a:r>
            <a:endParaRPr lang="en-US" sz="3600" b="1" dirty="0">
              <a:solidFill>
                <a:srgbClr val="535375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829C8AB-BC38-4AD6-A581-D68B6FC7B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03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van 1">
            <a:extLst>
              <a:ext uri="{FF2B5EF4-FFF2-40B4-BE49-F238E27FC236}">
                <a16:creationId xmlns:a16="http://schemas.microsoft.com/office/drawing/2014/main" id="{8ACCD264-D685-4A5C-B3A2-8D4B450FE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046" y="1594887"/>
            <a:ext cx="3005469" cy="2650468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Yıl 2014: ABD Hükümetinin İşlediği Veri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098AEAC-3712-48B6-882F-08F6496AB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"/>
          <a:stretch/>
        </p:blipFill>
        <p:spPr>
          <a:xfrm>
            <a:off x="5103627" y="43179"/>
            <a:ext cx="6553201" cy="628319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554D2C5-C265-4A62-B55D-1A8B42FE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72" y="5938608"/>
            <a:ext cx="7156006" cy="7755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C30293B-5D0D-49AA-AC06-3941D70AA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51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3E892DD-5B48-47D8-A751-5E767E3DC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6" y="318244"/>
            <a:ext cx="11769027" cy="6221512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472EE455-6A25-4BC0-8EC1-B97282B5ACFA}"/>
              </a:ext>
            </a:extLst>
          </p:cNvPr>
          <p:cNvSpPr/>
          <p:nvPr/>
        </p:nvSpPr>
        <p:spPr>
          <a:xfrm>
            <a:off x="6096000" y="65397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Görsel: https://www.edureka.co/blog/big-data-applications-revolutionizing-various-domains/</a:t>
            </a:r>
            <a:endParaRPr lang="tr-TR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42B631-1FD8-47E6-93ED-C6A7FCC3E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02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912CA09-43DD-49F1-8BE8-015865D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9" y="564169"/>
            <a:ext cx="4232534" cy="261403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EE0DBAC-225F-422A-B696-F6FFA805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408"/>
            <a:ext cx="5691298" cy="318559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0B830B-EC16-41A7-ACBE-A600F80B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79" y="3679798"/>
            <a:ext cx="3537245" cy="268660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9E8827C-94BC-4C52-A712-A541E49AA4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5" r="17907"/>
          <a:stretch/>
        </p:blipFill>
        <p:spPr>
          <a:xfrm>
            <a:off x="7138306" y="3429000"/>
            <a:ext cx="3298564" cy="3188203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D72739E7-E4C0-4AB2-BBAC-71110D1F26DE}"/>
              </a:ext>
            </a:extLst>
          </p:cNvPr>
          <p:cNvSpPr/>
          <p:nvPr/>
        </p:nvSpPr>
        <p:spPr>
          <a:xfrm>
            <a:off x="1310371" y="601683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6"/>
              </a:rPr>
              <a:t>Görsel: https://www.bankinfosecurity.com/gao-assesses-iot-cybersecurity-other-risks-a-9926</a:t>
            </a:r>
            <a:endParaRPr lang="tr-TR" sz="12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AFB6CA7-CA16-4BDA-A291-0BAB0E0BF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714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is everywhere ile ilgili görsel sonucu">
            <a:extLst>
              <a:ext uri="{FF2B5EF4-FFF2-40B4-BE49-F238E27FC236}">
                <a16:creationId xmlns:a16="http://schemas.microsoft.com/office/drawing/2014/main" id="{EB58A39D-41C2-4396-904D-33219EA6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BDB6430C-4AD8-45D2-B608-7B312F9EA60B}"/>
              </a:ext>
            </a:extLst>
          </p:cNvPr>
          <p:cNvSpPr txBox="1">
            <a:spLocks/>
          </p:cNvSpPr>
          <p:nvPr/>
        </p:nvSpPr>
        <p:spPr>
          <a:xfrm>
            <a:off x="4051342" y="4902896"/>
            <a:ext cx="4595777" cy="102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5000" b="1" dirty="0">
                <a:solidFill>
                  <a:srgbClr val="FFFF00"/>
                </a:solidFill>
                <a:latin typeface="Roboto"/>
                <a:ea typeface="+mn-ea"/>
                <a:cs typeface="+mn-cs"/>
              </a:rPr>
              <a:t>Veri her yerde</a:t>
            </a:r>
            <a:endParaRPr lang="en-US" sz="5000" b="1" dirty="0">
              <a:solidFill>
                <a:srgbClr val="FFFF00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F907E98-EB3D-4242-B5E1-6B1411F3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B31AEB4-9D0E-45DB-9C14-8840DCCC9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A86CABB6-BB8C-4A9C-A233-19570DA4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154" y="1509830"/>
            <a:ext cx="8480940" cy="2283553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EE1C24"/>
                </a:solidFill>
                <a:latin typeface="Roboto"/>
                <a:ea typeface="+mn-ea"/>
                <a:cs typeface="+mn-cs"/>
              </a:rPr>
              <a:t>Bütün bu cihazlar veri üretmeye başladığında buna hazır olacak mısınız?</a:t>
            </a:r>
            <a:endParaRPr lang="en-US" sz="4800" b="1" dirty="0">
              <a:solidFill>
                <a:srgbClr val="EE1C24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8410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B31AEB4-9D0E-45DB-9C14-8840DCCC9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7F5C491-3F18-4EEB-9159-0C9C73C2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91" y="855810"/>
            <a:ext cx="7604376" cy="4396667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B26E7E76-5E3C-40C2-BFD9-9014E5A74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65" y="1594888"/>
            <a:ext cx="3409210" cy="269279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  <a:t>Hazırlıksız yakalanmayın.</a:t>
            </a:r>
            <a:b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</a:br>
            <a:b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  <a:t>Şimdiden tedbirinizi alın.</a:t>
            </a:r>
            <a:endParaRPr lang="en-US" sz="3600" b="1" dirty="0">
              <a:solidFill>
                <a:srgbClr val="27779C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277432B-3737-4EBE-A8CD-5715A7736F4D}"/>
              </a:ext>
            </a:extLst>
          </p:cNvPr>
          <p:cNvSpPr/>
          <p:nvPr/>
        </p:nvSpPr>
        <p:spPr>
          <a:xfrm>
            <a:off x="5688419" y="6280281"/>
            <a:ext cx="6503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4"/>
              </a:rPr>
              <a:t>Görsel: https://www.trthaber.com/haber/turkiye/meteorolojiden-saganak-yagis-uyarisi-211683.html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7713541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Taşınabilir Depolama Son 20 Yıl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17.777 kat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3" name="Unvan 1">
            <a:extLst>
              <a:ext uri="{FF2B5EF4-FFF2-40B4-BE49-F238E27FC236}">
                <a16:creationId xmlns:a16="http://schemas.microsoft.com/office/drawing/2014/main" id="{5D5D8E29-FD42-4024-83CB-AE1889B77677}"/>
              </a:ext>
            </a:extLst>
          </p:cNvPr>
          <p:cNvSpPr txBox="1">
            <a:spLocks/>
          </p:cNvSpPr>
          <p:nvPr/>
        </p:nvSpPr>
        <p:spPr>
          <a:xfrm>
            <a:off x="1334742" y="5721083"/>
            <a:ext cx="9144000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 depolamak artık çok ucuz ve kolay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Resim 34">
            <a:extLst>
              <a:ext uri="{FF2B5EF4-FFF2-40B4-BE49-F238E27FC236}">
                <a16:creationId xmlns:a16="http://schemas.microsoft.com/office/drawing/2014/main" id="{86187008-3DDE-4826-BA1E-36852E7B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5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1 USB Kaç Ağaç Eder?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26" name="Picture 2" descr="karadeniz orman ile ilgili görsel sonucu">
            <a:extLst>
              <a:ext uri="{FF2B5EF4-FFF2-40B4-BE49-F238E27FC236}">
                <a16:creationId xmlns:a16="http://schemas.microsoft.com/office/drawing/2014/main" id="{D74E205F-788B-4ECA-A613-066DFB919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1"/>
          <a:stretch/>
        </p:blipFill>
        <p:spPr bwMode="auto">
          <a:xfrm>
            <a:off x="399790" y="1111993"/>
            <a:ext cx="4598958" cy="3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k: Sağ 3">
            <a:extLst>
              <a:ext uri="{FF2B5EF4-FFF2-40B4-BE49-F238E27FC236}">
                <a16:creationId xmlns:a16="http://schemas.microsoft.com/office/drawing/2014/main" id="{11979B80-98BC-4E96-A056-F3049F047CF2}"/>
              </a:ext>
            </a:extLst>
          </p:cNvPr>
          <p:cNvSpPr/>
          <p:nvPr/>
        </p:nvSpPr>
        <p:spPr>
          <a:xfrm>
            <a:off x="5512631" y="2369457"/>
            <a:ext cx="1548665" cy="10595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FDBCF59A-9799-4446-BE11-E04C2F7397EB}"/>
              </a:ext>
            </a:extLst>
          </p:cNvPr>
          <p:cNvGrpSpPr/>
          <p:nvPr/>
        </p:nvGrpSpPr>
        <p:grpSpPr>
          <a:xfrm>
            <a:off x="7308394" y="1217973"/>
            <a:ext cx="3621379" cy="3857188"/>
            <a:chOff x="7308394" y="1217973"/>
            <a:chExt cx="3621379" cy="3857188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35FA6174-6234-43BE-91EB-73E90047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94" y="1217973"/>
              <a:ext cx="2085047" cy="2331961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E9575BE8-0E44-48C6-AEA8-C408FE79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94" y="1370373"/>
              <a:ext cx="2085047" cy="2331961"/>
            </a:xfrm>
            <a:prstGeom prst="rect">
              <a:avLst/>
            </a:prstGeom>
          </p:spPr>
        </p:pic>
        <p:pic>
          <p:nvPicPr>
            <p:cNvPr id="37" name="Resim 36">
              <a:extLst>
                <a:ext uri="{FF2B5EF4-FFF2-40B4-BE49-F238E27FC236}">
                  <a16:creationId xmlns:a16="http://schemas.microsoft.com/office/drawing/2014/main" id="{6D7CB3AD-E5D5-4313-92F0-A6C9B50E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194" y="1522773"/>
              <a:ext cx="2085047" cy="2331961"/>
            </a:xfrm>
            <a:prstGeom prst="rect">
              <a:avLst/>
            </a:prstGeom>
          </p:spPr>
        </p:pic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FABBFEFD-51A4-40A6-A9EE-E6AC5286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94" y="1675173"/>
              <a:ext cx="2085047" cy="2331961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4387B768-F978-4E65-9736-5784FF2B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994" y="1827573"/>
              <a:ext cx="2085047" cy="2331961"/>
            </a:xfrm>
            <a:prstGeom prst="rect">
              <a:avLst/>
            </a:prstGeom>
          </p:spPr>
        </p:pic>
        <p:pic>
          <p:nvPicPr>
            <p:cNvPr id="40" name="Resim 39">
              <a:extLst>
                <a:ext uri="{FF2B5EF4-FFF2-40B4-BE49-F238E27FC236}">
                  <a16:creationId xmlns:a16="http://schemas.microsoft.com/office/drawing/2014/main" id="{13561824-D404-4B85-9C3A-822D32A5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394" y="1979973"/>
              <a:ext cx="2085047" cy="2331961"/>
            </a:xfrm>
            <a:prstGeom prst="rect">
              <a:avLst/>
            </a:prstGeom>
          </p:spPr>
        </p:pic>
        <p:pic>
          <p:nvPicPr>
            <p:cNvPr id="41" name="Resim 40">
              <a:extLst>
                <a:ext uri="{FF2B5EF4-FFF2-40B4-BE49-F238E27FC236}">
                  <a16:creationId xmlns:a16="http://schemas.microsoft.com/office/drawing/2014/main" id="{2EBDDDBE-E5B3-4EDC-8CEA-B309AA54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126" y="2133600"/>
              <a:ext cx="2085047" cy="2331961"/>
            </a:xfrm>
            <a:prstGeom prst="rect">
              <a:avLst/>
            </a:prstGeom>
          </p:spPr>
        </p:pic>
        <p:pic>
          <p:nvPicPr>
            <p:cNvPr id="42" name="Resim 41">
              <a:extLst>
                <a:ext uri="{FF2B5EF4-FFF2-40B4-BE49-F238E27FC236}">
                  <a16:creationId xmlns:a16="http://schemas.microsoft.com/office/drawing/2014/main" id="{D86C27F9-A12D-41A7-9612-FCAAEF3F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526" y="2286000"/>
              <a:ext cx="2085047" cy="2331961"/>
            </a:xfrm>
            <a:prstGeom prst="rect">
              <a:avLst/>
            </a:prstGeom>
          </p:spPr>
        </p:pic>
        <p:pic>
          <p:nvPicPr>
            <p:cNvPr id="43" name="Resim 42">
              <a:extLst>
                <a:ext uri="{FF2B5EF4-FFF2-40B4-BE49-F238E27FC236}">
                  <a16:creationId xmlns:a16="http://schemas.microsoft.com/office/drawing/2014/main" id="{C76CFD9C-6E55-4AD1-874C-89DBF1CA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926" y="2438400"/>
              <a:ext cx="2085047" cy="2331961"/>
            </a:xfrm>
            <a:prstGeom prst="rect">
              <a:avLst/>
            </a:prstGeom>
          </p:spPr>
        </p:pic>
        <p:pic>
          <p:nvPicPr>
            <p:cNvPr id="44" name="Resim 43">
              <a:extLst>
                <a:ext uri="{FF2B5EF4-FFF2-40B4-BE49-F238E27FC236}">
                  <a16:creationId xmlns:a16="http://schemas.microsoft.com/office/drawing/2014/main" id="{49764C7A-0EDF-426A-89D3-B5B1D28C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326" y="2590800"/>
              <a:ext cx="2085047" cy="2331961"/>
            </a:xfrm>
            <a:prstGeom prst="rect">
              <a:avLst/>
            </a:prstGeom>
          </p:spPr>
        </p:pic>
        <p:pic>
          <p:nvPicPr>
            <p:cNvPr id="45" name="Resim 44">
              <a:extLst>
                <a:ext uri="{FF2B5EF4-FFF2-40B4-BE49-F238E27FC236}">
                  <a16:creationId xmlns:a16="http://schemas.microsoft.com/office/drawing/2014/main" id="{D7E91A17-0FA5-4224-9ECC-AAB173D7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726" y="2743200"/>
              <a:ext cx="2085047" cy="2331961"/>
            </a:xfrm>
            <a:prstGeom prst="rect">
              <a:avLst/>
            </a:prstGeom>
          </p:spPr>
        </p:pic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403FCB50-A241-4777-AEC8-FBA97590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48" y="4601657"/>
            <a:ext cx="3124636" cy="2076740"/>
          </a:xfrm>
          <a:prstGeom prst="rect">
            <a:avLst/>
          </a:prstGeom>
        </p:spPr>
      </p:pic>
      <p:pic>
        <p:nvPicPr>
          <p:cNvPr id="46" name="Resim 45">
            <a:extLst>
              <a:ext uri="{FF2B5EF4-FFF2-40B4-BE49-F238E27FC236}">
                <a16:creationId xmlns:a16="http://schemas.microsoft.com/office/drawing/2014/main" id="{E03953EA-A2C9-412B-AE30-262FB22FC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Artış Tahmini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1540931" y="948268"/>
            <a:ext cx="9028746" cy="5257114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766628" y="6122493"/>
            <a:ext cx="321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42D1186-39A2-40A8-9504-5FC19150D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7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839200" y="6082820"/>
            <a:ext cx="325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439624" y="1217324"/>
            <a:ext cx="11582400" cy="442335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5724A46-67F9-42F0-AB9D-89C1CD5BD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834554" y="6082820"/>
            <a:ext cx="325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r="23330"/>
          <a:stretch/>
        </p:blipFill>
        <p:spPr>
          <a:xfrm>
            <a:off x="363793" y="1119001"/>
            <a:ext cx="8239433" cy="442335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447605E-2914-4370-AC75-3BD32FD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39" y="4644077"/>
            <a:ext cx="624077" cy="624077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430F7419-2658-4B72-AD95-D187780DF9ED}"/>
              </a:ext>
            </a:extLst>
          </p:cNvPr>
          <p:cNvSpPr/>
          <p:nvPr/>
        </p:nvSpPr>
        <p:spPr>
          <a:xfrm flipH="1">
            <a:off x="8834554" y="4821927"/>
            <a:ext cx="545419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6E1B0012-F9F4-4952-89A6-E9CF9E6960D8}"/>
              </a:ext>
            </a:extLst>
          </p:cNvPr>
          <p:cNvSpPr/>
          <p:nvPr/>
        </p:nvSpPr>
        <p:spPr>
          <a:xfrm flipH="1">
            <a:off x="8834554" y="3132087"/>
            <a:ext cx="545420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66885F7-8907-4B11-8645-9080D550FA84}"/>
              </a:ext>
            </a:extLst>
          </p:cNvPr>
          <p:cNvSpPr/>
          <p:nvPr/>
        </p:nvSpPr>
        <p:spPr>
          <a:xfrm>
            <a:off x="9463457" y="2480922"/>
            <a:ext cx="23647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Big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Data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Machine Learning</a:t>
            </a:r>
          </a:p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Statistics</a:t>
            </a:r>
            <a:endParaRPr lang="tr-TR" sz="2000" dirty="0">
              <a:solidFill>
                <a:srgbClr val="FF4D4D"/>
              </a:solidFill>
              <a:latin typeface="Roboto"/>
            </a:endParaRP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AI, </a:t>
            </a:r>
            <a:r>
              <a:rPr lang="tr-TR" sz="2000" dirty="0" err="1">
                <a:solidFill>
                  <a:srgbClr val="FF4D4D"/>
                </a:solidFill>
                <a:latin typeface="Roboto"/>
              </a:rPr>
              <a:t>Deep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Learning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……</a:t>
            </a: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24B84E7-2D30-4082-A5D8-831471FBE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5116823" y="1445044"/>
            <a:ext cx="63909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/>
              </a:rPr>
              <a:t>Over the last four years, </a:t>
            </a:r>
            <a:r>
              <a:rPr lang="en-US" dirty="0" err="1">
                <a:latin typeface="Roboto"/>
              </a:rPr>
              <a:t>Reinventure</a:t>
            </a:r>
            <a:r>
              <a:rPr lang="en-US" dirty="0">
                <a:latin typeface="Roboto"/>
              </a:rPr>
              <a:t> has worked at the</a:t>
            </a:r>
          </a:p>
          <a:p>
            <a:pPr algn="ctr"/>
            <a:r>
              <a:rPr lang="en-US" dirty="0" err="1">
                <a:latin typeface="Roboto"/>
              </a:rPr>
              <a:t>centre</a:t>
            </a:r>
            <a:r>
              <a:rPr lang="en-US" dirty="0">
                <a:latin typeface="Roboto"/>
              </a:rPr>
              <a:t> of Australia’s fintech community, investing in the</a:t>
            </a:r>
          </a:p>
          <a:p>
            <a:pPr algn="ctr"/>
            <a:r>
              <a:rPr lang="en-US" dirty="0">
                <a:latin typeface="Roboto"/>
              </a:rPr>
              <a:t>likes of Data Republic, </a:t>
            </a:r>
            <a:r>
              <a:rPr lang="en-US" dirty="0" err="1">
                <a:latin typeface="Roboto"/>
              </a:rPr>
              <a:t>HyperAnna</a:t>
            </a:r>
            <a:r>
              <a:rPr lang="en-US" dirty="0">
                <a:latin typeface="Roboto"/>
              </a:rPr>
              <a:t> and </a:t>
            </a:r>
            <a:r>
              <a:rPr lang="en-US" dirty="0" err="1">
                <a:latin typeface="Roboto"/>
              </a:rPr>
              <a:t>Basiq</a:t>
            </a:r>
            <a:r>
              <a:rPr lang="en-US" dirty="0">
                <a:latin typeface="Roboto"/>
              </a:rPr>
              <a:t>. As a result</a:t>
            </a:r>
          </a:p>
          <a:p>
            <a:pPr algn="ctr"/>
            <a:r>
              <a:rPr lang="en-US" dirty="0">
                <a:latin typeface="Roboto"/>
              </a:rPr>
              <a:t>of these experiences, </a:t>
            </a:r>
            <a:endParaRPr lang="tr-TR" dirty="0">
              <a:latin typeface="Roboto"/>
            </a:endParaRP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we have formed a deeply held</a:t>
            </a: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belief that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data is the single biggest lever for</a:t>
            </a:r>
          </a:p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microeconomic </a:t>
            </a:r>
            <a:r>
              <a:rPr lang="tr-TR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C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 social reform in the next two</a:t>
            </a:r>
          </a:p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decade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, and needs to be a material part of policy and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trade consideration at all levels of thinking in the public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and private sector.</a:t>
            </a:r>
            <a:endParaRPr lang="tr-TR" sz="20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6E737B08-5C1A-4C68-81C9-5AEF491C6529}"/>
              </a:ext>
            </a:extLst>
          </p:cNvPr>
          <p:cNvSpPr/>
          <p:nvPr/>
        </p:nvSpPr>
        <p:spPr>
          <a:xfrm>
            <a:off x="7816645" y="6259135"/>
            <a:ext cx="437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 http://reinventure.com.au/wp-content/uploads/2016/10/GlobalDataWarsReportReinventure.pdf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5CBA1DB-03F9-409B-A281-8C7146D43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" b="1701"/>
          <a:stretch/>
        </p:blipFill>
        <p:spPr>
          <a:xfrm>
            <a:off x="461041" y="629264"/>
            <a:ext cx="4505325" cy="54470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50E9DD0-6D9F-4E0D-95B5-CC66BB199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1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9AEB6DEB-843E-46D7-ABC5-DCDEEBDA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691236"/>
            <a:ext cx="8160774" cy="4590435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766A35B1-E763-4D2C-9775-9A19A0B63BF1}"/>
              </a:ext>
            </a:extLst>
          </p:cNvPr>
          <p:cNvSpPr/>
          <p:nvPr/>
        </p:nvSpPr>
        <p:spPr>
          <a:xfrm>
            <a:off x="7207045" y="6202996"/>
            <a:ext cx="480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</a:t>
            </a:r>
          </a:p>
          <a:p>
            <a:r>
              <a:rPr lang="tr-TR" sz="1200" dirty="0"/>
              <a:t>https://medium.com/@adeolaadesina/data-is-the-new-oil-2947ed8804f6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485D89-12D5-4850-BBDB-E0C522B4E0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278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7256207" y="2278052"/>
            <a:ext cx="462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21212"/>
                </a:solidFill>
                <a:latin typeface="MiloTE"/>
              </a:rPr>
              <a:t>A century ago, the resource in question was oil. Now similar concerns are being raised by the giants that deal in </a:t>
            </a:r>
            <a:r>
              <a:rPr lang="en-US" sz="2400" i="1" dirty="0">
                <a:solidFill>
                  <a:srgbClr val="121212"/>
                </a:solidFill>
                <a:latin typeface="MiloTE"/>
              </a:rPr>
              <a:t>data, the oil of the digital era</a:t>
            </a:r>
            <a:r>
              <a:rPr lang="en-US" sz="2400" dirty="0">
                <a:solidFill>
                  <a:srgbClr val="121212"/>
                </a:solidFill>
                <a:latin typeface="MiloTE"/>
              </a:rPr>
              <a:t>. These titans—Alphabet (Google’s parent company), Amazon, Apple, Facebook and Microsoft—look unstoppable. </a:t>
            </a:r>
            <a:endParaRPr lang="tr-TR" sz="2400" dirty="0">
              <a:latin typeface="Roboto"/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1839C123-2BBD-4DFC-8EB9-F03FB42F472C}"/>
              </a:ext>
            </a:extLst>
          </p:cNvPr>
          <p:cNvGrpSpPr/>
          <p:nvPr/>
        </p:nvGrpSpPr>
        <p:grpSpPr>
          <a:xfrm>
            <a:off x="185122" y="133187"/>
            <a:ext cx="6905625" cy="6724813"/>
            <a:chOff x="185122" y="133187"/>
            <a:chExt cx="6905625" cy="6724813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5C94FF74-8664-478E-B5AA-B3C63C05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22" y="1114425"/>
              <a:ext cx="6905625" cy="5743575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B2664951-D4EB-45E4-BD02-A286098FC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2" t="19892" r="18172" b="19974"/>
            <a:stretch/>
          </p:blipFill>
          <p:spPr>
            <a:xfrm>
              <a:off x="2595717" y="133187"/>
              <a:ext cx="2349910" cy="1165428"/>
            </a:xfrm>
            <a:prstGeom prst="rect">
              <a:avLst/>
            </a:prstGeom>
          </p:spPr>
        </p:pic>
      </p:grpSp>
      <p:sp>
        <p:nvSpPr>
          <p:cNvPr id="3" name="Dikdörtgen 2">
            <a:extLst>
              <a:ext uri="{FF2B5EF4-FFF2-40B4-BE49-F238E27FC236}">
                <a16:creationId xmlns:a16="http://schemas.microsoft.com/office/drawing/2014/main" id="{7058D4B7-6887-4569-849A-E593C158F671}"/>
              </a:ext>
            </a:extLst>
          </p:cNvPr>
          <p:cNvSpPr/>
          <p:nvPr/>
        </p:nvSpPr>
        <p:spPr>
          <a:xfrm>
            <a:off x="519953" y="1502003"/>
            <a:ext cx="6436659" cy="1008116"/>
          </a:xfrm>
          <a:prstGeom prst="rect">
            <a:avLst/>
          </a:prstGeom>
          <a:noFill/>
          <a:ln w="57150">
            <a:solidFill>
              <a:srgbClr val="EE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8EF55F7-5C75-4E60-B334-D02EE96B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467</Words>
  <Application>Microsoft Office PowerPoint</Application>
  <PresentationFormat>Geniş ekran</PresentationFormat>
  <Paragraphs>47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MiloTE</vt:lpstr>
      <vt:lpstr>Open-Sans</vt:lpstr>
      <vt:lpstr>Roboto</vt:lpstr>
      <vt:lpstr>Office Teması</vt:lpstr>
      <vt:lpstr>Neden makine öğrenmesi?  Yeni çağın petrolü: veri</vt:lpstr>
      <vt:lpstr>Taşınabilir Depolama Son 20 Yıl</vt:lpstr>
      <vt:lpstr>1 USB Kaç Ağaç Eder?</vt:lpstr>
      <vt:lpstr>Veri Artış Tahmini</vt:lpstr>
      <vt:lpstr>Kritik Veri Trendi</vt:lpstr>
      <vt:lpstr>Kritik Veri Trendi</vt:lpstr>
      <vt:lpstr>PowerPoint Sunusu</vt:lpstr>
      <vt:lpstr>PowerPoint Sunusu</vt:lpstr>
      <vt:lpstr>PowerPoint Sunusu</vt:lpstr>
      <vt:lpstr>Farkında Olanlar Var!</vt:lpstr>
      <vt:lpstr>Ülkemizde Farkında  Olanlar</vt:lpstr>
      <vt:lpstr>Kamu</vt:lpstr>
      <vt:lpstr>Yıl 2014: ABD Hükümetinin İşlediği Veri</vt:lpstr>
      <vt:lpstr>PowerPoint Sunusu</vt:lpstr>
      <vt:lpstr>PowerPoint Sunusu</vt:lpstr>
      <vt:lpstr>PowerPoint Sunusu</vt:lpstr>
      <vt:lpstr>Bütün bu cihazlar veri üretmeye başladığında buna hazır olacak mısınız?</vt:lpstr>
      <vt:lpstr>Hazırlıksız yakalanmayın.  Şimdiden tedbirinizi alın.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Neden makine öğrenmesi?</dc:title>
  <dc:creator>Erkan ŞİRİN</dc:creator>
  <cp:lastModifiedBy>Erkan ŞİRİN</cp:lastModifiedBy>
  <cp:revision>6</cp:revision>
  <dcterms:created xsi:type="dcterms:W3CDTF">2019-10-01T08:41:24Z</dcterms:created>
  <dcterms:modified xsi:type="dcterms:W3CDTF">2019-10-01T15:22:17Z</dcterms:modified>
</cp:coreProperties>
</file>